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5"/>
  </p:notesMasterIdLst>
  <p:sldIdLst>
    <p:sldId id="256" r:id="rId2"/>
    <p:sldId id="264" r:id="rId3"/>
    <p:sldId id="263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3" y="5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5D49-4A60-BF71-FC4840A6F6C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5D49-4A60-BF71-FC4840A6F6C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5D49-4A60-BF71-FC4840A6F6C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5D49-4A60-BF71-FC4840A6F6CC}"/>
              </c:ext>
            </c:extLst>
          </c:dPt>
          <c:dLbls>
            <c:dLbl>
              <c:idx val="0"/>
              <c:layout>
                <c:manualLayout>
                  <c:x val="-0.24262142747212073"/>
                  <c:y val="0.1111330394175483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spAutoFit/>
                  </a:bodyPr>
                  <a:lstStyle/>
                  <a:p>
                    <a:pPr algn="l"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Strengthen the</a:t>
                    </a:r>
                    <a:r>
                      <a:rPr lang="en-US" baseline="0" dirty="0" smtClean="0">
                        <a:solidFill>
                          <a:schemeClr val="bg1"/>
                        </a:solidFill>
                      </a:rPr>
                      <a:t> code</a:t>
                    </a:r>
                    <a:r>
                      <a:rPr lang="en-US" baseline="0" dirty="0">
                        <a:solidFill>
                          <a:schemeClr val="bg1"/>
                        </a:solidFill>
                      </a:rPr>
                      <a:t>
</a:t>
                    </a:r>
                    <a:fld id="{6E29C8B5-8ABE-415D-9E4D-D89D6E4B71DE}" type="PERCENTAGE">
                      <a:rPr lang="en-US" sz="3200" baseline="0">
                        <a:solidFill>
                          <a:schemeClr val="bg1"/>
                        </a:solidFill>
                      </a:rPr>
                      <a:pPr algn="l">
                        <a:defRPr/>
                      </a:pPr>
                      <a:t>[PERCENTAGE]</a:t>
                    </a:fld>
                    <a:endParaRPr lang="en-US" baseline="0" dirty="0">
                      <a:solidFill>
                        <a:schemeClr val="bg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l"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698015365681718"/>
                      <c:h val="0.2489145052833813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D49-4A60-BF71-FC4840A6F6CC}"/>
                </c:ext>
              </c:extLst>
            </c:dLbl>
            <c:dLbl>
              <c:idx val="1"/>
              <c:layout>
                <c:manualLayout>
                  <c:x val="1.4635769577931126E-2"/>
                  <c:y val="-8.069175038124001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F66170E-4448-423C-8188-D1C59C97ECEE}" type="CATEGORYNAME">
                      <a:rPr lang="en-US">
                        <a:solidFill>
                          <a:schemeClr val="bg1"/>
                        </a:solidFill>
                      </a:rPr>
                      <a:pPr>
                        <a:defRPr>
                          <a:solidFill>
                            <a:schemeClr val="bg1"/>
                          </a:solidFill>
                        </a:defRPr>
                      </a:pPr>
                      <a:t>[CATEGORY NAME]</a:t>
                    </a:fld>
                    <a:r>
                      <a:rPr lang="en-US" baseline="0" dirty="0">
                        <a:solidFill>
                          <a:schemeClr val="bg1"/>
                        </a:solidFill>
                      </a:rPr>
                      <a:t>
</a:t>
                    </a:r>
                    <a:fld id="{DD15EB96-A57C-41BC-A1C2-B2213A068868}" type="PERCENTAGE">
                      <a:rPr lang="en-US" sz="2400" baseline="0">
                        <a:solidFill>
                          <a:schemeClr val="bg1"/>
                        </a:solidFill>
                      </a:rPr>
                      <a:pPr>
                        <a:defRPr>
                          <a:solidFill>
                            <a:schemeClr val="bg1"/>
                          </a:solidFill>
                        </a:defRPr>
                      </a:pPr>
                      <a:t>[PERCENTAGE]</a:t>
                    </a:fld>
                    <a:endParaRPr lang="en-US" baseline="0" dirty="0">
                      <a:solidFill>
                        <a:schemeClr val="bg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908941010598256"/>
                      <c:h val="0.3082614385017434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5D49-4A60-BF71-FC4840A6F6CC}"/>
                </c:ext>
              </c:extLst>
            </c:dLbl>
            <c:dLbl>
              <c:idx val="2"/>
              <c:layout>
                <c:manualLayout>
                  <c:x val="0.22820919175911253"/>
                  <c:y val="-9.344385832705361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F930F32-CADF-4EFD-9AA8-B1F098DB884E}" type="CATEGORYNAME">
                      <a:rPr lang="en-US">
                        <a:solidFill>
                          <a:schemeClr val="bg1"/>
                        </a:solidFill>
                      </a:rPr>
                      <a:pPr>
                        <a:defRPr>
                          <a:solidFill>
                            <a:schemeClr val="bg1"/>
                          </a:solidFill>
                        </a:defRPr>
                      </a:pPr>
                      <a:t>[CATEGORY NAME]</a:t>
                    </a:fld>
                    <a:r>
                      <a:rPr lang="en-US" baseline="0" dirty="0">
                        <a:solidFill>
                          <a:schemeClr val="bg1"/>
                        </a:solidFill>
                      </a:rPr>
                      <a:t>
</a:t>
                    </a:r>
                    <a:fld id="{C91C1133-9AD1-4A00-AF8E-785682C84D01}" type="PERCENTAGE">
                      <a:rPr lang="en-US" baseline="0">
                        <a:solidFill>
                          <a:schemeClr val="bg1"/>
                        </a:solidFill>
                      </a:rPr>
                      <a:pPr>
                        <a:defRPr>
                          <a:solidFill>
                            <a:schemeClr val="bg1"/>
                          </a:solidFill>
                        </a:defRPr>
                      </a:pPr>
                      <a:t>[PERCENTAGE]</a:t>
                    </a:fld>
                    <a:endParaRPr lang="en-US" baseline="0" dirty="0">
                      <a:solidFill>
                        <a:schemeClr val="bg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5D49-4A60-BF71-FC4840A6F6CC}"/>
                </c:ext>
              </c:extLst>
            </c:dLbl>
            <c:dLbl>
              <c:idx val="3"/>
              <c:layout>
                <c:manualLayout>
                  <c:x val="0.22604315110373482"/>
                  <c:y val="0.2576762456313156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Establish a Youth Ambassador</a:t>
                    </a:r>
                    <a:r>
                      <a:rPr lang="en-US" baseline="0" dirty="0" smtClean="0">
                        <a:solidFill>
                          <a:schemeClr val="bg1"/>
                        </a:solidFill>
                      </a:rPr>
                      <a:t> Program</a:t>
                    </a:r>
                    <a:r>
                      <a:rPr lang="en-US" baseline="0" dirty="0">
                        <a:solidFill>
                          <a:schemeClr val="bg1"/>
                        </a:solidFill>
                      </a:rPr>
                      <a:t>
</a:t>
                    </a:r>
                    <a:fld id="{CCC72084-B665-465B-A991-AA4EBB0C0B38}" type="PERCENTAGE">
                      <a:rPr lang="en-US" baseline="0">
                        <a:solidFill>
                          <a:schemeClr val="bg1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[PERCENTAGE]</a:t>
                    </a:fld>
                    <a:endParaRPr lang="en-US" baseline="0" dirty="0">
                      <a:solidFill>
                        <a:schemeClr val="bg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249622521432043"/>
                      <c:h val="0.239693583893573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5D49-4A60-BF71-FC4840A6F6CC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Strengthen the Code</c:v>
                </c:pt>
                <c:pt idx="1">
                  <c:v>Expand understanding of the code</c:v>
                </c:pt>
                <c:pt idx="2">
                  <c:v>Train Youth as Leaders</c:v>
                </c:pt>
                <c:pt idx="3">
                  <c:v>Set up a Youth Ambassador Program 2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</c:v>
                </c:pt>
                <c:pt idx="1">
                  <c:v>2</c:v>
                </c:pt>
                <c:pt idx="2">
                  <c:v>1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D49-4A60-BF71-FC4840A6F6CC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JM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5FC95A-20F4-439F-A739-E0E63FB179D0}" type="datetimeFigureOut">
              <a:rPr lang="en-JM" smtClean="0"/>
              <a:t>8/10/2019</a:t>
            </a:fld>
            <a:endParaRPr lang="en-JM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JM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JM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JM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B6923C-84E8-4F1E-A021-220870C20798}" type="slidenum">
              <a:rPr lang="en-JM" smtClean="0"/>
              <a:t>‹#›</a:t>
            </a:fld>
            <a:endParaRPr lang="en-JM"/>
          </a:p>
        </p:txBody>
      </p:sp>
    </p:spTree>
    <p:extLst>
      <p:ext uri="{BB962C8B-B14F-4D97-AF65-F5344CB8AC3E}">
        <p14:creationId xmlns:p14="http://schemas.microsoft.com/office/powerpoint/2010/main" val="3443710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JM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B6923C-84E8-4F1E-A021-220870C20798}" type="slidenum">
              <a:rPr lang="en-JM" smtClean="0"/>
              <a:t>1</a:t>
            </a:fld>
            <a:endParaRPr lang="en-JM"/>
          </a:p>
        </p:txBody>
      </p:sp>
    </p:spTree>
    <p:extLst>
      <p:ext uri="{BB962C8B-B14F-4D97-AF65-F5344CB8AC3E}">
        <p14:creationId xmlns:p14="http://schemas.microsoft.com/office/powerpoint/2010/main" val="3563286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 b="1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DFED3-2C93-42F5-9747-9D6EBF47F8C4}" type="datetime1">
              <a:rPr lang="en-US" smtClean="0"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OPO logo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24BA9-1DFA-4865-836B-AB4E3F247049}" type="datetime1">
              <a:rPr lang="en-US" smtClean="0"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OPO logo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9B16C-7668-4A54-A36D-A76D849A8A8A}" type="datetime1">
              <a:rPr lang="en-US" smtClean="0"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OPO logo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33DB9-2092-4A53-8623-1887BE4FD155}" type="datetime1">
              <a:rPr lang="en-US" smtClean="0"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OPO logo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ADCB6-B9AD-4561-80F6-9FEF28B611BE}" type="datetime1">
              <a:rPr lang="en-US" smtClean="0"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OPO logo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DCCC6-2AD6-4094-8140-C2A60724F9CB}" type="datetime1">
              <a:rPr lang="en-US" smtClean="0"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OPO logo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DAAC7-23C7-45E1-8577-F5C9237CD755}" type="datetime1">
              <a:rPr lang="en-US" smtClean="0"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OPO logo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30BF8-B2B6-4F98-B96F-F84774D6BD0A}" type="datetime1">
              <a:rPr lang="en-US" smtClean="0"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OPO logo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02156-CF8D-4CBD-B9F8-636A75CF4E7A}" type="datetime1">
              <a:rPr lang="en-US" smtClean="0"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OPO logo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A7691-35C4-4845-B80F-B08E0BB5E0F0}" type="datetime1">
              <a:rPr lang="en-US" smtClean="0"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OPO logo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385AE-4CF7-424F-99D2-0A26A2D5445D}" type="datetime1">
              <a:rPr lang="en-US" smtClean="0"/>
              <a:t>10/8/2019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OPO logo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63293-241F-4F9D-8CE8-8AF84474A557}" type="datetime1">
              <a:rPr lang="en-US" smtClean="0"/>
              <a:t>10/8/2019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OPO logo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5C79-A934-45DB-9FFD-BD9C70A2F9D6}" type="datetime1">
              <a:rPr lang="en-US" smtClean="0"/>
              <a:t>10/8/2019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OPO logo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0D486-2B87-4B53-8A63-4295A35B1E34}" type="datetime1">
              <a:rPr lang="en-US" smtClean="0"/>
              <a:t>10/8/2019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OPO logo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D3274-53EE-481E-B7F6-C203EB14B666}" type="datetime1">
              <a:rPr lang="en-US" smtClean="0"/>
              <a:t>10/8/2019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OPO logo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E705E-7F17-4FCC-8324-1E95446152AB}" type="datetime1">
              <a:rPr lang="en-US" smtClean="0"/>
              <a:t>10/8/2019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OPO logo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FC6BCF-FF06-48F3-A776-2F324039439B}" type="datetime1">
              <a:rPr lang="en-US" smtClean="0"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OPO logo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JM" dirty="0" smtClean="0">
                <a:solidFill>
                  <a:schemeClr val="accent1">
                    <a:lumMod val="75000"/>
                  </a:schemeClr>
                </a:solidFill>
              </a:rPr>
              <a:t>Youth Meeting Action Items </a:t>
            </a:r>
            <a:endParaRPr lang="en-JM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JM" sz="3200" dirty="0" smtClean="0">
                <a:solidFill>
                  <a:schemeClr val="accent1">
                    <a:lumMod val="75000"/>
                  </a:schemeClr>
                </a:solidFill>
              </a:rPr>
              <a:t>Office of the Political Ombudsman</a:t>
            </a:r>
          </a:p>
          <a:p>
            <a:r>
              <a:rPr lang="en-JM" sz="3200" dirty="0" smtClean="0">
                <a:solidFill>
                  <a:schemeClr val="accent1">
                    <a:lumMod val="75000"/>
                  </a:schemeClr>
                </a:solidFill>
              </a:rPr>
              <a:t>Sept </a:t>
            </a:r>
            <a:r>
              <a:rPr lang="en-JM" sz="3200" dirty="0" smtClean="0">
                <a:solidFill>
                  <a:schemeClr val="accent1">
                    <a:lumMod val="75000"/>
                  </a:schemeClr>
                </a:solidFill>
              </a:rPr>
              <a:t>20, 2019</a:t>
            </a:r>
            <a:endParaRPr lang="en-JM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27" y="4422072"/>
            <a:ext cx="2081101" cy="2081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310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M" dirty="0" smtClean="0"/>
              <a:t>What we Heard from Youth</a:t>
            </a:r>
            <a:endParaRPr lang="en-JM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1834074"/>
          </a:xfrm>
        </p:spPr>
        <p:txBody>
          <a:bodyPr/>
          <a:lstStyle/>
          <a:p>
            <a:r>
              <a:rPr lang="en-JM" dirty="0" smtClean="0"/>
              <a:t>Do you agree?</a:t>
            </a:r>
          </a:p>
          <a:p>
            <a:r>
              <a:rPr lang="en-JM" dirty="0" smtClean="0"/>
              <a:t>Would you like to take part?</a:t>
            </a:r>
          </a:p>
          <a:p>
            <a:endParaRPr lang="en-JM" dirty="0" smtClean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91595035"/>
              </p:ext>
            </p:extLst>
          </p:nvPr>
        </p:nvGraphicFramePr>
        <p:xfrm>
          <a:off x="4038599" y="1270000"/>
          <a:ext cx="6010275" cy="4213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839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M" dirty="0" smtClean="0"/>
              <a:t>Next </a:t>
            </a:r>
            <a:r>
              <a:rPr lang="en-JM" dirty="0" smtClean="0"/>
              <a:t>Steps</a:t>
            </a:r>
            <a:endParaRPr lang="en-JM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M" dirty="0" smtClean="0"/>
              <a:t>OPO to expand outreach to youth through educational visits		Q3  2019</a:t>
            </a:r>
          </a:p>
          <a:p>
            <a:r>
              <a:rPr lang="en-JM" dirty="0" smtClean="0"/>
              <a:t>OPO to initiate a Youth Ambassadors’ Program					Q4 2019</a:t>
            </a:r>
          </a:p>
          <a:p>
            <a:r>
              <a:rPr lang="en-JM" dirty="0" smtClean="0"/>
              <a:t>OPO </a:t>
            </a:r>
            <a:r>
              <a:rPr lang="en-JM" dirty="0" smtClean="0"/>
              <a:t>to provide information and leadership training materials to Youth Ambassadors 									</a:t>
            </a:r>
            <a:r>
              <a:rPr lang="en-JM" dirty="0" smtClean="0"/>
              <a:t>				Q4 </a:t>
            </a:r>
            <a:r>
              <a:rPr lang="en-JM" dirty="0" smtClean="0"/>
              <a:t>2019</a:t>
            </a:r>
          </a:p>
          <a:p>
            <a:r>
              <a:rPr lang="en-JM" dirty="0" smtClean="0"/>
              <a:t>OPO </a:t>
            </a:r>
            <a:r>
              <a:rPr lang="en-JM" dirty="0" smtClean="0"/>
              <a:t>to develop a full scale information package and roll out		Q1 2020</a:t>
            </a:r>
          </a:p>
          <a:p>
            <a:endParaRPr lang="en-JM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17508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335</TotalTime>
  <Words>53</Words>
  <Application>Microsoft Office PowerPoint</Application>
  <PresentationFormat>Widescreen</PresentationFormat>
  <Paragraphs>18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Trebuchet MS</vt:lpstr>
      <vt:lpstr>Wingdings 3</vt:lpstr>
      <vt:lpstr>Facet</vt:lpstr>
      <vt:lpstr>Youth Meeting Action Items </vt:lpstr>
      <vt:lpstr>What we Heard from Youth</vt:lpstr>
      <vt:lpstr>Next Steps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Smith</dc:creator>
  <cp:lastModifiedBy>suzanna birchwood</cp:lastModifiedBy>
  <cp:revision>17</cp:revision>
  <dcterms:created xsi:type="dcterms:W3CDTF">2019-09-25T19:02:27Z</dcterms:created>
  <dcterms:modified xsi:type="dcterms:W3CDTF">2019-10-08T20:04:49Z</dcterms:modified>
</cp:coreProperties>
</file>